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7" r:id="rId2"/>
    <p:sldId id="274" r:id="rId3"/>
    <p:sldId id="314" r:id="rId4"/>
    <p:sldId id="315" r:id="rId5"/>
    <p:sldId id="316" r:id="rId6"/>
    <p:sldId id="317" r:id="rId7"/>
    <p:sldId id="326" r:id="rId8"/>
    <p:sldId id="318" r:id="rId9"/>
    <p:sldId id="319" r:id="rId10"/>
    <p:sldId id="320" r:id="rId11"/>
    <p:sldId id="323" r:id="rId12"/>
    <p:sldId id="324" r:id="rId13"/>
    <p:sldId id="295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03"/>
    <a:srgbClr val="ECE300"/>
    <a:srgbClr val="FF0000"/>
    <a:srgbClr val="FF003D"/>
    <a:srgbClr val="E1DD00"/>
    <a:srgbClr val="D6D06B"/>
    <a:srgbClr val="E20033"/>
    <a:srgbClr val="990033"/>
    <a:srgbClr val="E0E19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 autoAdjust="0"/>
    <p:restoredTop sz="92612"/>
  </p:normalViewPr>
  <p:slideViewPr>
    <p:cSldViewPr>
      <p:cViewPr varScale="1">
        <p:scale>
          <a:sx n="142" d="100"/>
          <a:sy n="142" d="100"/>
        </p:scale>
        <p:origin x="22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12B4D54-9570-41DB-8B27-32F4CB978B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72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2D6C536-703F-470E-813D-765D2477E81C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7388"/>
            <a:ext cx="4567237" cy="3425825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0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D54-9570-41DB-8B27-32F4CB978B7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76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2B4D54-9570-41DB-8B27-32F4CB978B7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04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64D512-C43E-492D-AA9F-9E714F8764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75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702C5F-6B02-4475-8F86-31D9EB8E74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1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516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B76656-4FC9-421A-A748-23E21F8476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21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F49E20-05AA-455D-87F8-E39CA29877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93F7CF-616B-4831-A882-620A8D6538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9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EB0486-60ED-4174-BE6A-563E629DBE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66CF51-1563-4446-96B7-B84B093132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96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8EC993-C4BF-4E3D-8367-DABE2DD2DA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2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D3F048-E36C-4BD7-99A0-6850BFFAE2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13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C127F4F-4A1F-45F9-9DF6-FFA5C8FE3F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7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6FEAEC-E9A1-4707-A5A0-EFA602939B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C82DFC-1D14-4256-B6BA-A590DB5C61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1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609600"/>
            <a:ext cx="7086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4FA7CF-8190-40CE-9ACE-1BF5AF1BF63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131603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2051" name="Picture 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7706" y="5257800"/>
            <a:ext cx="2668588" cy="1162050"/>
          </a:xfrm>
        </p:spPr>
      </p:pic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533400" y="787799"/>
            <a:ext cx="8077200" cy="403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8" tIns="45709" rIns="91418" bIns="4570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4000" b="1" dirty="0">
                <a:solidFill>
                  <a:srgbClr val="993333"/>
                </a:solidFill>
                <a:latin typeface="Times New Roman" pitchFamily="18" charset="0"/>
              </a:rPr>
              <a:t>Dynamic Traffic Network</a:t>
            </a:r>
          </a:p>
          <a:p>
            <a:pPr algn="ctr">
              <a:spcBef>
                <a:spcPct val="50000"/>
              </a:spcBef>
            </a:pPr>
            <a:endParaRPr lang="en-US" sz="2400" dirty="0">
              <a:solidFill>
                <a:srgbClr val="993333"/>
              </a:solidFill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993333"/>
                </a:solidFill>
                <a:latin typeface="Times New Roman" pitchFamily="18" charset="0"/>
              </a:rPr>
              <a:t>Charles J. Benack, Alejandro Ferrero, Brian Rubino</a:t>
            </a:r>
          </a:p>
          <a:p>
            <a:pPr algn="ctr">
              <a:spcBef>
                <a:spcPct val="50000"/>
              </a:spcBef>
            </a:pPr>
            <a:endParaRPr lang="en-US" sz="2400" dirty="0">
              <a:solidFill>
                <a:srgbClr val="993333"/>
              </a:solidFill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993333"/>
                </a:solidFill>
                <a:latin typeface="Times New Roman" pitchFamily="18" charset="0"/>
              </a:rPr>
              <a:t>Project Advisor: D. Mackellar</a:t>
            </a:r>
          </a:p>
          <a:p>
            <a:pPr algn="ctr">
              <a:spcBef>
                <a:spcPct val="50000"/>
              </a:spcBef>
            </a:pPr>
            <a:endParaRPr lang="en-US" sz="2400" dirty="0">
              <a:solidFill>
                <a:srgbClr val="993333"/>
              </a:solidFill>
              <a:latin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993333"/>
                </a:solidFill>
                <a:latin typeface="Times New Roman" pitchFamily="18" charset="0"/>
              </a:rPr>
              <a:t>Dept. of Electrical &amp; Computer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1345-C0BF-9E41-B730-4CCD9B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09600"/>
            <a:ext cx="7543800" cy="838200"/>
          </a:xfrm>
        </p:spPr>
        <p:txBody>
          <a:bodyPr/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1B044-4AE0-6D4E-A3DB-671A1C16AFA9}"/>
              </a:ext>
            </a:extLst>
          </p:cNvPr>
          <p:cNvSpPr txBox="1"/>
          <p:nvPr/>
        </p:nvSpPr>
        <p:spPr>
          <a:xfrm>
            <a:off x="1757423" y="2214267"/>
            <a:ext cx="5943600" cy="3323987"/>
          </a:xfrm>
          <a:prstGeom prst="rect">
            <a:avLst/>
          </a:prstGeom>
          <a:solidFill>
            <a:srgbClr val="FF0000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marL="457200" indent="-457200" algn="ctr">
              <a:buAutoNum type="arabicPeriod"/>
            </a:pP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TLA unique ID is stored in Data Base</a:t>
            </a:r>
          </a:p>
          <a:p>
            <a:pPr marL="457200" indent="-457200" algn="ctr">
              <a:buAutoNum type="arabicPeriod"/>
            </a:pPr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/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ID is hard-coded within the TLA scripts</a:t>
            </a:r>
          </a:p>
          <a:p>
            <a:pPr algn="ctr"/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A8598-BEAA-A84F-BFE5-8B1CCAA2764F}"/>
              </a:ext>
            </a:extLst>
          </p:cNvPr>
          <p:cNvSpPr txBox="1"/>
          <p:nvPr/>
        </p:nvSpPr>
        <p:spPr>
          <a:xfrm>
            <a:off x="1757423" y="2445099"/>
            <a:ext cx="5943600" cy="2862322"/>
          </a:xfrm>
          <a:prstGeom prst="rect">
            <a:avLst/>
          </a:prstGeom>
          <a:solidFill>
            <a:srgbClr val="FF0000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HUD is plugged in the vehicle’s cigarette lighter</a:t>
            </a:r>
          </a:p>
          <a:p>
            <a:pPr algn="ctr"/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HUD powers up and TLA Application starts automatically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B934-8A33-484C-A22E-072FB959576E}"/>
              </a:ext>
            </a:extLst>
          </p:cNvPr>
          <p:cNvSpPr txBox="1"/>
          <p:nvPr/>
        </p:nvSpPr>
        <p:spPr>
          <a:xfrm>
            <a:off x="1752600" y="2445099"/>
            <a:ext cx="5943600" cy="2862322"/>
          </a:xfrm>
          <a:prstGeom prst="rect">
            <a:avLst/>
          </a:prstGeom>
          <a:solidFill>
            <a:srgbClr val="FF0000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GPS fixes connection with satellite</a:t>
            </a:r>
          </a:p>
          <a:p>
            <a:pPr algn="ctr"/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Passes GPS packages onto the TLA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AA9FE-A5F2-9A42-8D50-F057560D898B}"/>
              </a:ext>
            </a:extLst>
          </p:cNvPr>
          <p:cNvSpPr txBox="1"/>
          <p:nvPr/>
        </p:nvSpPr>
        <p:spPr>
          <a:xfrm>
            <a:off x="1762246" y="2906764"/>
            <a:ext cx="5943600" cy="1938992"/>
          </a:xfrm>
          <a:prstGeom prst="rect">
            <a:avLst/>
          </a:prstGeom>
          <a:solidFill>
            <a:srgbClr val="FF0000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TLA parses GPS packages and determines current vehicle’s 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81B185-7F20-8C4B-8E4E-B5EC7D0FE867}"/>
              </a:ext>
            </a:extLst>
          </p:cNvPr>
          <p:cNvSpPr txBox="1"/>
          <p:nvPr/>
        </p:nvSpPr>
        <p:spPr>
          <a:xfrm>
            <a:off x="1762246" y="3137596"/>
            <a:ext cx="5943600" cy="1477328"/>
          </a:xfrm>
          <a:prstGeom prst="rect">
            <a:avLst/>
          </a:prstGeom>
          <a:solidFill>
            <a:srgbClr val="ECE300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5a. TLA requests status of nearby traffic lights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AB8A9-52A6-BE4B-9BE4-F2B5A2056650}"/>
              </a:ext>
            </a:extLst>
          </p:cNvPr>
          <p:cNvSpPr txBox="1"/>
          <p:nvPr/>
        </p:nvSpPr>
        <p:spPr>
          <a:xfrm>
            <a:off x="1771892" y="1985667"/>
            <a:ext cx="5933954" cy="3785652"/>
          </a:xfrm>
          <a:prstGeom prst="rect">
            <a:avLst/>
          </a:prstGeom>
          <a:solidFill>
            <a:srgbClr val="ECE300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6a. TLA processes traffic lights responses and determines which traffic light should be displayed</a:t>
            </a:r>
          </a:p>
          <a:p>
            <a:pPr algn="ctr"/>
            <a:endParaRPr lang="en-GB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GPS latitude, longitude, and direction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46726-5EFF-584C-93AF-3A31488ADDB7}"/>
              </a:ext>
            </a:extLst>
          </p:cNvPr>
          <p:cNvSpPr txBox="1"/>
          <p:nvPr/>
        </p:nvSpPr>
        <p:spPr>
          <a:xfrm>
            <a:off x="1771892" y="2906764"/>
            <a:ext cx="5943600" cy="1938992"/>
          </a:xfrm>
          <a:prstGeom prst="rect">
            <a:avLst/>
          </a:prstGeom>
          <a:solidFill>
            <a:srgbClr val="ECE300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</a:t>
            </a:r>
            <a:r>
              <a:rPr lang="en-GB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5a &amp; 6a </a:t>
            </a:r>
            <a:r>
              <a:rPr lang="en-GB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in a never-ending loop updating the UI display in </a:t>
            </a:r>
            <a:r>
              <a:rPr lang="en-GB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lang="en-GB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8926E-7396-C942-984E-30B390DE7E39}"/>
              </a:ext>
            </a:extLst>
          </p:cNvPr>
          <p:cNvSpPr txBox="1"/>
          <p:nvPr/>
        </p:nvSpPr>
        <p:spPr>
          <a:xfrm>
            <a:off x="1762246" y="2675931"/>
            <a:ext cx="5943600" cy="2400657"/>
          </a:xfrm>
          <a:prstGeom prst="rect">
            <a:avLst/>
          </a:prstGeom>
          <a:solidFill>
            <a:schemeClr val="tx1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other process is taking place</a:t>
            </a:r>
          </a:p>
          <a:p>
            <a:pPr algn="ctr"/>
            <a:endParaRPr lang="en-GB" sz="3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ASYNCHRONOUSLY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7A92D3-0996-3D44-A403-57BB8A7C51A3}"/>
              </a:ext>
            </a:extLst>
          </p:cNvPr>
          <p:cNvSpPr txBox="1"/>
          <p:nvPr/>
        </p:nvSpPr>
        <p:spPr>
          <a:xfrm>
            <a:off x="1752600" y="2445099"/>
            <a:ext cx="5943600" cy="2862322"/>
          </a:xfrm>
          <a:prstGeom prst="rect">
            <a:avLst/>
          </a:prstGeom>
          <a:solidFill>
            <a:srgbClr val="00B603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5b. TLA sends an update request to our Server</a:t>
            </a:r>
          </a:p>
          <a:p>
            <a:pPr algn="ctr"/>
            <a:endParaRPr lang="en-GB" sz="3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the most relevant   GPS info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09EC0D-2283-1745-AD2D-9F8F1A3FEABE}"/>
              </a:ext>
            </a:extLst>
          </p:cNvPr>
          <p:cNvSpPr txBox="1"/>
          <p:nvPr/>
        </p:nvSpPr>
        <p:spPr>
          <a:xfrm>
            <a:off x="1752600" y="1752600"/>
            <a:ext cx="5943600" cy="4247317"/>
          </a:xfrm>
          <a:prstGeom prst="rect">
            <a:avLst/>
          </a:prstGeom>
          <a:solidFill>
            <a:srgbClr val="00B603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6b. Server receives TLA request</a:t>
            </a:r>
          </a:p>
          <a:p>
            <a:pPr algn="ctr"/>
            <a:endParaRPr lang="en-GB" sz="3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 security checks             (ID, </a:t>
            </a:r>
            <a:r>
              <a:rPr lang="en-GB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MacAddress</a:t>
            </a: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en-GB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Package OK, is sent to the Data Base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2F1AC-196D-6849-920C-CF28987779B5}"/>
              </a:ext>
            </a:extLst>
          </p:cNvPr>
          <p:cNvSpPr txBox="1"/>
          <p:nvPr/>
        </p:nvSpPr>
        <p:spPr>
          <a:xfrm>
            <a:off x="1767069" y="2675929"/>
            <a:ext cx="5943600" cy="2400657"/>
          </a:xfrm>
          <a:prstGeom prst="rect">
            <a:avLst/>
          </a:prstGeom>
          <a:solidFill>
            <a:srgbClr val="00B603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7b. Within the Data Base, the info corresponding to this specific TLA is updated and stored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8A741-EFB6-2949-A161-7B2B957259EC}"/>
              </a:ext>
            </a:extLst>
          </p:cNvPr>
          <p:cNvSpPr txBox="1"/>
          <p:nvPr/>
        </p:nvSpPr>
        <p:spPr>
          <a:xfrm>
            <a:off x="1783615" y="2906761"/>
            <a:ext cx="5943600" cy="1938992"/>
          </a:xfrm>
          <a:prstGeom prst="rect">
            <a:avLst/>
          </a:prstGeom>
          <a:solidFill>
            <a:srgbClr val="00B603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8b. Server sends response back to TLA confirming the update success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54DC5-019C-C64B-BE09-320F3E984B3A}"/>
              </a:ext>
            </a:extLst>
          </p:cNvPr>
          <p:cNvSpPr txBox="1"/>
          <p:nvPr/>
        </p:nvSpPr>
        <p:spPr>
          <a:xfrm>
            <a:off x="1752600" y="2678164"/>
            <a:ext cx="5943600" cy="2400657"/>
          </a:xfrm>
          <a:prstGeom prst="rect">
            <a:avLst/>
          </a:prstGeom>
          <a:solidFill>
            <a:srgbClr val="00B603"/>
          </a:solidFill>
          <a:ln w="60325">
            <a:solidFill>
              <a:prstClr val="black"/>
            </a:solidFill>
          </a:ln>
        </p:spPr>
        <p:txBody>
          <a:bodyPr wrap="square" lIns="457200" tIns="274320" rIns="457200" bIns="274320" rtlCol="0">
            <a:spAutoFit/>
          </a:bodyPr>
          <a:lstStyle/>
          <a:p>
            <a:pPr algn="ctr"/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 </a:t>
            </a:r>
            <a:r>
              <a:rPr lang="en-GB" sz="3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5b, 6b, 7b &amp; 8b run in a never-ending loop updating the contents of the Data Base in Real Time</a:t>
            </a:r>
            <a:r>
              <a:rPr lang="en-GB" sz="3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171174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1345-C0BF-9E41-B730-4CCD9B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09600"/>
            <a:ext cx="7543800" cy="838200"/>
          </a:xfrm>
        </p:spPr>
        <p:txBody>
          <a:bodyPr/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941E58-35DE-3746-82F2-CEF3D526F4F5}"/>
              </a:ext>
            </a:extLst>
          </p:cNvPr>
          <p:cNvSpPr txBox="1"/>
          <p:nvPr/>
        </p:nvSpPr>
        <p:spPr>
          <a:xfrm>
            <a:off x="76200" y="1752600"/>
            <a:ext cx="7950200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itchFamily="2" charset="2"/>
              <a:buChar char="Ø"/>
            </a:pPr>
            <a:r>
              <a:rPr lang="en-GB" sz="2300" dirty="0"/>
              <a:t>Current Product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1" dirty="0"/>
              <a:t>Stand-Alone</a:t>
            </a:r>
            <a:r>
              <a:rPr lang="en-GB" dirty="0"/>
              <a:t> Embedded System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Inaccurate Traffic Light Status display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Limited reach to sell collected data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en-GB" dirty="0"/>
          </a:p>
          <a:p>
            <a:pPr marL="742950" lvl="1" indent="-285750">
              <a:buFont typeface="Wingdings" pitchFamily="2" charset="2"/>
              <a:buChar char="Ø"/>
            </a:pPr>
            <a:endParaRPr lang="en-GB" sz="2300" dirty="0"/>
          </a:p>
          <a:p>
            <a:pPr marL="742950" lvl="1" indent="-285750">
              <a:buFont typeface="Wingdings" pitchFamily="2" charset="2"/>
              <a:buChar char="Ø"/>
            </a:pPr>
            <a:endParaRPr lang="en-GB" sz="2300" dirty="0"/>
          </a:p>
          <a:p>
            <a:pPr marL="742950" lvl="1" indent="-285750">
              <a:buFont typeface="Wingdings" pitchFamily="2" charset="2"/>
              <a:buChar char="Ø"/>
            </a:pPr>
            <a:endParaRPr lang="en-GB" sz="2300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GB" sz="2300" dirty="0"/>
              <a:t>Transition Product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GPS application feature – </a:t>
            </a:r>
            <a:r>
              <a:rPr lang="en-GB" b="1" dirty="0"/>
              <a:t>Smartphone App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Highly accurate Traffic Light Status display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Enhanced </a:t>
            </a:r>
            <a:r>
              <a:rPr lang="en-GB" b="1" dirty="0"/>
              <a:t>GPS routes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Substantial collected data reflecting patterns and trends</a:t>
            </a:r>
          </a:p>
          <a:p>
            <a:pPr lvl="2"/>
            <a:endParaRPr lang="en-GB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2"/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B49F4-1184-474F-BF6C-68011E664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76" y="3429000"/>
            <a:ext cx="2663248" cy="1998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7CBF8-A5B8-0E4F-A046-AEAE800DD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507" y="2552700"/>
            <a:ext cx="1795721" cy="144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7D067-839A-704C-A29F-1B1CD3F4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264" y="1274187"/>
            <a:ext cx="3191948" cy="22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1345-C0BF-9E41-B730-4CCD9B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09600"/>
            <a:ext cx="7543800" cy="838200"/>
          </a:xfrm>
        </p:spPr>
        <p:txBody>
          <a:bodyPr/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Product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2F5191-7B28-AE42-8A32-FFB354288E86}"/>
              </a:ext>
            </a:extLst>
          </p:cNvPr>
          <p:cNvSpPr/>
          <p:nvPr/>
        </p:nvSpPr>
        <p:spPr>
          <a:xfrm>
            <a:off x="304800" y="1573738"/>
            <a:ext cx="81534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itchFamily="2" charset="2"/>
              <a:buChar char="Ø"/>
            </a:pPr>
            <a:r>
              <a:rPr lang="en-GB" sz="2300" dirty="0"/>
              <a:t>Final Product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Embedded system into </a:t>
            </a:r>
            <a:r>
              <a:rPr lang="en-GB" b="1" dirty="0"/>
              <a:t>Self-Driven Vehicle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1" dirty="0"/>
              <a:t>Maximum accuracy</a:t>
            </a:r>
            <a:r>
              <a:rPr lang="en-GB" dirty="0"/>
              <a:t> for Traffic Light Status display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1" dirty="0"/>
              <a:t>Optimized GPS routes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Highly reliable </a:t>
            </a:r>
            <a:r>
              <a:rPr lang="en-GB" b="1" dirty="0"/>
              <a:t>stored traffic behaviours</a:t>
            </a:r>
            <a:r>
              <a:rPr lang="en-GB" dirty="0"/>
              <a:t> based on collected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E567D-F29E-EE45-B3EB-1EA4FC286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53948"/>
            <a:ext cx="7010400" cy="34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Conclusion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3400" y="1443990"/>
            <a:ext cx="8153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Our project aims to build a future Dynamic-Traffic Network</a:t>
            </a: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Based on Internet of Things technology</a:t>
            </a:r>
          </a:p>
          <a:p>
            <a:pPr marL="457200" lvl="1" indent="0">
              <a:buNone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Provide a more precise manner to analyze traffic patterns </a:t>
            </a: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Handle traffic flow smoothly</a:t>
            </a:r>
          </a:p>
          <a:p>
            <a:pPr marL="457200" lvl="1" indent="0">
              <a:buNone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Enhance driving safety and efficiency</a:t>
            </a: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HUD</a:t>
            </a:r>
          </a:p>
          <a:p>
            <a:pPr lvl="1"/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Promising future applications </a:t>
            </a: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Navigation Systems</a:t>
            </a: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Self-Driven Vehicles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31268-646E-6D43-BDC6-52C7B59F4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124682"/>
            <a:ext cx="3661463" cy="24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7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7423" cy="50387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Develop a </a:t>
            </a:r>
            <a:r>
              <a:rPr lang="en-US" sz="2300" b="1" dirty="0">
                <a:latin typeface="Times New Roman" charset="0"/>
                <a:ea typeface="Times New Roman" charset="0"/>
                <a:cs typeface="Times New Roman" charset="0"/>
              </a:rPr>
              <a:t>Dynamic Traffic Network</a:t>
            </a: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 (DTN)</a:t>
            </a:r>
          </a:p>
          <a:p>
            <a:pPr eaLnBrk="1" hangingPunct="1">
              <a:lnSpc>
                <a:spcPct val="150000"/>
              </a:lnSpc>
            </a:pP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Based on a </a:t>
            </a:r>
            <a:r>
              <a:rPr lang="en-US" sz="2300" b="1" dirty="0">
                <a:latin typeface="Times New Roman" charset="0"/>
                <a:ea typeface="Times New Roman" charset="0"/>
                <a:cs typeface="Times New Roman" charset="0"/>
              </a:rPr>
              <a:t>Traffic Light Assistant</a:t>
            </a: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 (TLA) and a </a:t>
            </a:r>
            <a:r>
              <a:rPr lang="en-US" sz="2300" b="1" dirty="0">
                <a:latin typeface="Times New Roman" charset="0"/>
                <a:ea typeface="Times New Roman" charset="0"/>
                <a:cs typeface="Times New Roman" charset="0"/>
              </a:rPr>
              <a:t>Server</a:t>
            </a:r>
          </a:p>
          <a:p>
            <a:pPr eaLnBrk="1" hangingPunct="1">
              <a:lnSpc>
                <a:spcPct val="150000"/>
              </a:lnSpc>
            </a:pP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Layout the foundations of a future real-time traffic network</a:t>
            </a:r>
          </a:p>
          <a:p>
            <a:pPr eaLnBrk="1" hangingPunct="1">
              <a:lnSpc>
                <a:spcPct val="150000"/>
              </a:lnSpc>
            </a:pP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Provide drivers with faster, safer, and more intuitive information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784" y="4238626"/>
            <a:ext cx="4056549" cy="2462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238625"/>
            <a:ext cx="4385733" cy="2466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1345-C0BF-9E41-B730-4CCD9BD3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57B3E-C015-0345-A1D1-E762CB2E2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/>
          <a:lstStyle/>
          <a:p>
            <a:r>
              <a:rPr lang="en-GB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ground transportation</a:t>
            </a:r>
          </a:p>
          <a:p>
            <a:pPr lvl="1"/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American: 101 min/day (</a:t>
            </a:r>
            <a:r>
              <a:rPr lang="en-GB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37,935 h/year</a:t>
            </a:r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GB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Family: </a:t>
            </a:r>
            <a:r>
              <a:rPr lang="en-GB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2.28 vehicles</a:t>
            </a:r>
          </a:p>
          <a:p>
            <a:pPr marL="457200" lvl="1" indent="0">
              <a:buNone/>
            </a:pPr>
            <a:endParaRPr lang="en-GB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number of drivers in cities</a:t>
            </a:r>
          </a:p>
          <a:p>
            <a:pPr lvl="0"/>
            <a:endParaRPr lang="en-GB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Lights are inefficient tools to handle traffic flow</a:t>
            </a:r>
          </a:p>
          <a:p>
            <a:pPr lvl="1"/>
            <a:r>
              <a:rPr lang="en-GB" sz="19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jams cost U.S. drivers an average of $1,200 a year in wasted fuel and time</a:t>
            </a:r>
          </a:p>
          <a:p>
            <a:pPr lvl="1"/>
            <a:endParaRPr lang="en-GB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Safety, innovation, and efficiency</a:t>
            </a:r>
          </a:p>
          <a:p>
            <a:pPr lvl="0"/>
            <a:endParaRPr lang="en-GB" sz="1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GB" sz="2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Self-Driven Vehicles</a:t>
            </a:r>
          </a:p>
          <a:p>
            <a:pPr lvl="1"/>
            <a:endParaRPr lang="en-GB" sz="19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GB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3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1345-C0BF-9E41-B730-4CCD9B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09600"/>
            <a:ext cx="7543800" cy="838200"/>
          </a:xfrm>
        </p:spPr>
        <p:txBody>
          <a:bodyPr/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Traffic Network Level 0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E1DCF6-D0C7-7948-BF67-2D8A5A0B3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8382000" cy="43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94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1345-C0BF-9E41-B730-4CCD9B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09600"/>
            <a:ext cx="7543800" cy="838200"/>
          </a:xfrm>
        </p:spPr>
        <p:txBody>
          <a:bodyPr/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HUD Level 1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96F0A-8F12-8D4A-8CF8-8003F670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41170"/>
            <a:ext cx="8458200" cy="4735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895BF9-50FF-E840-A5AD-79119B9D6077}"/>
              </a:ext>
            </a:extLst>
          </p:cNvPr>
          <p:cNvSpPr txBox="1"/>
          <p:nvPr/>
        </p:nvSpPr>
        <p:spPr>
          <a:xfrm>
            <a:off x="484094" y="54102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78CAA9-564B-BC46-B793-614795F57612}"/>
              </a:ext>
            </a:extLst>
          </p:cNvPr>
          <p:cNvSpPr/>
          <p:nvPr/>
        </p:nvSpPr>
        <p:spPr>
          <a:xfrm>
            <a:off x="1919393" y="5029200"/>
            <a:ext cx="184731" cy="4687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063BE9-1A99-9D45-96B7-CFFF107FCD87}"/>
              </a:ext>
            </a:extLst>
          </p:cNvPr>
          <p:cNvSpPr/>
          <p:nvPr/>
        </p:nvSpPr>
        <p:spPr>
          <a:xfrm>
            <a:off x="484094" y="5369053"/>
            <a:ext cx="1641282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CONFIRMATION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4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1345-C0BF-9E41-B730-4CCD9B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09600"/>
            <a:ext cx="7543800" cy="838200"/>
          </a:xfrm>
        </p:spPr>
        <p:txBody>
          <a:bodyPr/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TLA Level 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15287-ADD5-B447-9FE6-55E85FB1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8534400" cy="50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9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1345-C0BF-9E41-B730-4CCD9B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09600"/>
            <a:ext cx="7543800" cy="838200"/>
          </a:xfrm>
        </p:spPr>
        <p:txBody>
          <a:bodyPr/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59EAE-F32A-5F4F-B6E7-5B629E1B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494313"/>
            <a:ext cx="5181600" cy="3276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B311AB-DB62-EF42-A23C-E6B89112B976}"/>
              </a:ext>
            </a:extLst>
          </p:cNvPr>
          <p:cNvSpPr txBox="1"/>
          <p:nvPr/>
        </p:nvSpPr>
        <p:spPr>
          <a:xfrm>
            <a:off x="5410200" y="2286000"/>
            <a:ext cx="3505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package contains the most relevant information extracted from the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 NMEA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our data-interchange format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TLA id is hard-coded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the Application Scripts and only used in the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macAddress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adds another layer of security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this value must be unique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074602-1307-A94A-87A5-E873A5CC9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1525790"/>
            <a:ext cx="13075612" cy="760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573F4B-DFB9-404B-9903-D753F642501B}"/>
              </a:ext>
            </a:extLst>
          </p:cNvPr>
          <p:cNvSpPr txBox="1"/>
          <p:nvPr/>
        </p:nvSpPr>
        <p:spPr>
          <a:xfrm>
            <a:off x="247106" y="2566991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$GPRMC,081836,A,3751.65,S,14507.36,E,000.0,360.0,130998,011.3,E*62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0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1345-C0BF-9E41-B730-4CCD9B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09600"/>
            <a:ext cx="7543800" cy="838200"/>
          </a:xfrm>
        </p:spPr>
        <p:txBody>
          <a:bodyPr/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Level 1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5A5B0-AFEF-EA43-8D66-53E5B7BC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848470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6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1345-C0BF-9E41-B730-4CCD9BD34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609600"/>
            <a:ext cx="7543800" cy="838200"/>
          </a:xfrm>
        </p:spPr>
        <p:txBody>
          <a:bodyPr/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Level 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318A1-4FE4-AD4E-ABEA-E8CA5EC2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305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6785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2739</TotalTime>
  <Words>546</Words>
  <Application>Microsoft Macintosh PowerPoint</Application>
  <PresentationFormat>On-screen Show (4:3)</PresentationFormat>
  <Paragraphs>109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Default Design</vt:lpstr>
      <vt:lpstr>PowerPoint Presentation</vt:lpstr>
      <vt:lpstr>Introduction</vt:lpstr>
      <vt:lpstr>Need</vt:lpstr>
      <vt:lpstr>Dynamic Traffic Network Level 0 </vt:lpstr>
      <vt:lpstr>HUD Level 1 </vt:lpstr>
      <vt:lpstr>TLA Level 2 </vt:lpstr>
      <vt:lpstr>GPS Package</vt:lpstr>
      <vt:lpstr>Server Level 1 </vt:lpstr>
      <vt:lpstr>API Level 2 </vt:lpstr>
      <vt:lpstr>System Workflow</vt:lpstr>
      <vt:lpstr>Potential Product</vt:lpstr>
      <vt:lpstr>Potential Product</vt:lpstr>
      <vt:lpstr>Conclusion</vt:lpstr>
    </vt:vector>
  </TitlesOfParts>
  <Company>Gannon University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Mak</dc:creator>
  <cp:lastModifiedBy>Alejandro Ferrero Ligorred</cp:lastModifiedBy>
  <cp:revision>151</cp:revision>
  <dcterms:created xsi:type="dcterms:W3CDTF">2009-03-12T01:40:02Z</dcterms:created>
  <dcterms:modified xsi:type="dcterms:W3CDTF">2018-03-22T02:29:14Z</dcterms:modified>
</cp:coreProperties>
</file>